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72" r:id="rId15"/>
    <p:sldId id="268" r:id="rId16"/>
    <p:sldId id="271" r:id="rId17"/>
    <p:sldId id="273" r:id="rId18"/>
    <p:sldId id="274" r:id="rId19"/>
    <p:sldId id="277" r:id="rId20"/>
    <p:sldId id="275" r:id="rId21"/>
    <p:sldId id="276" r:id="rId22"/>
    <p:sldId id="267" r:id="rId23"/>
    <p:sldId id="281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4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3214-6D7B-4A61-AB94-976AB00BA712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B58B-9A33-43AE-8BE6-9D20A9C9D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031B-6854-4F24-B909-8F157E337CDF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5A25-E542-43D9-AA32-F54D1C920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085D-CB89-41EE-8788-1D8A77FEB335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4F9E-3784-4981-9FA1-07EF48825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A4AF-2B54-4321-A87E-2F536DB8E27E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BCAC-7A00-4D9C-AA5E-FC26A0C2B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85C5-0D07-485F-AAEC-47C4E9743223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982C-BC41-4822-A92B-E44B767BB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059D-F222-4783-AA43-846E685FF3EE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17E0-5096-4120-9E37-660930783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9D0F-6EB0-46E3-93A1-F730328AB5A0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6549-A7FA-4A10-A2DE-D0240E102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F786-5793-48CD-ABC1-E9FB1FE4F73F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FA55-4B8A-49F5-8302-EF35493B9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B317-C745-4A78-822A-57F1DE24D7A5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86C4-4909-4C36-984C-B43FC6817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7CE83-E47D-4671-8212-F11349642345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ACA3-2F5A-48DC-A6BC-F79283042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3541-1ADE-4D59-BF92-38CE835F3FA5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F7DE-36E2-4D9C-B9FD-1795EF05F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B92650-E76C-4F3E-AE4A-0E40470E3E31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B4D273-84B2-45BF-83F0-DBE4BF2E9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73616" cy="20882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проект</a:t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Лук от семи недуг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sz="5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13176"/>
            <a:ext cx="6400800" cy="160858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МАДОУ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4400" dirty="0" err="1" smtClean="0">
                <a:solidFill>
                  <a:schemeClr val="accent4">
                    <a:lumMod val="50000"/>
                  </a:schemeClr>
                </a:solidFill>
              </a:rPr>
              <a:t>Сэсэг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с. </a:t>
            </a:r>
            <a:r>
              <a:rPr lang="ru-RU" sz="4400" dirty="0" err="1" smtClean="0">
                <a:solidFill>
                  <a:schemeClr val="accent4">
                    <a:lumMod val="50000"/>
                  </a:schemeClr>
                </a:solidFill>
              </a:rPr>
              <a:t>Кижинга</a:t>
            </a:r>
            <a:endParaRPr lang="ru-RU" sz="4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 descr="http://900igr.net/datai/skazki-i-igry/Pochitaem-poigraem.files/0007-008-Luk.pn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987824" y="2636912"/>
            <a:ext cx="3168352" cy="2153187"/>
          </a:xfrm>
          <a:prstGeom prst="rect">
            <a:avLst/>
          </a:prstGeom>
          <a:noFill/>
        </p:spPr>
      </p:pic>
      <p:pic>
        <p:nvPicPr>
          <p:cNvPr id="2050" name="Picture 2" descr="http://im3-tub-ru.yandex.net/i?id=668649938-46-72&amp;n=2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47775" cy="1428750"/>
          </a:xfrm>
          <a:prstGeom prst="rect">
            <a:avLst/>
          </a:prstGeom>
          <a:noFill/>
        </p:spPr>
      </p:pic>
      <p:pic>
        <p:nvPicPr>
          <p:cNvPr id="2052" name="Picture 4" descr="http://im8-tub-ru.yandex.net/i?id=170137453-71-72&amp;n=21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681183" y="4149080"/>
            <a:ext cx="1462817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аппликации</a:t>
            </a:r>
            <a:endParaRPr lang="ru-RU" dirty="0"/>
          </a:p>
        </p:txBody>
      </p:sp>
      <p:pic>
        <p:nvPicPr>
          <p:cNvPr id="21509" name="Picture 5" descr="D:\МОЁ ФОТО\Д.С. Сэсэг\Фото проект ЛУК\DSC02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3596916" cy="4795888"/>
          </a:xfrm>
          <a:prstGeom prst="rect">
            <a:avLst/>
          </a:prstGeom>
          <a:noFill/>
        </p:spPr>
      </p:pic>
      <p:pic>
        <p:nvPicPr>
          <p:cNvPr id="10" name="Picture 4" descr="D:\МОЁ ФОТО\Д.С. Сэсэг\Фото проект ЛУК\DSC02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491880" cy="2618910"/>
          </a:xfrm>
          <a:prstGeom prst="rect">
            <a:avLst/>
          </a:prstGeom>
          <a:noFill/>
        </p:spPr>
      </p:pic>
      <p:pic>
        <p:nvPicPr>
          <p:cNvPr id="11" name="Picture 3" descr="D:\МОЁ ФОТО\Д.С. Сэсэг\Фото проект ЛУК\DSC02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Аппликации готовы</a:t>
            </a:r>
            <a:endParaRPr lang="ru-RU" dirty="0"/>
          </a:p>
        </p:txBody>
      </p:sp>
      <p:pic>
        <p:nvPicPr>
          <p:cNvPr id="4" name="Picture 2" descr="D:\МОЁ ФОТО\Д.С. Сэсэг\Фото проект ЛУК\DSC02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Сажаем лук сеянкой (репкой)</a:t>
            </a:r>
            <a:endParaRPr lang="ru-RU" dirty="0"/>
          </a:p>
        </p:txBody>
      </p:sp>
      <p:pic>
        <p:nvPicPr>
          <p:cNvPr id="22530" name="Picture 2" descr="D:\МОЁ ФОТО\Д.С. Сэсэг\Фото проект ЛУК\DSC02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013176"/>
            <a:ext cx="2208245" cy="1656184"/>
          </a:xfrm>
          <a:prstGeom prst="rect">
            <a:avLst/>
          </a:prstGeom>
          <a:noFill/>
        </p:spPr>
      </p:pic>
      <p:pic>
        <p:nvPicPr>
          <p:cNvPr id="22531" name="Picture 3" descr="D:\МОЁ ФОТО\Д.С. Сэсэг\Фото проект ЛУК\DSC02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2520280" cy="1890210"/>
          </a:xfrm>
          <a:prstGeom prst="rect">
            <a:avLst/>
          </a:prstGeom>
          <a:noFill/>
        </p:spPr>
      </p:pic>
      <p:pic>
        <p:nvPicPr>
          <p:cNvPr id="22533" name="Picture 5" descr="D:\МОЁ ФОТО\Д.С. Сэсэг\Фото проект ЛУК\DSC02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2496277" cy="1872208"/>
          </a:xfrm>
          <a:prstGeom prst="rect">
            <a:avLst/>
          </a:prstGeom>
          <a:noFill/>
        </p:spPr>
      </p:pic>
      <p:pic>
        <p:nvPicPr>
          <p:cNvPr id="22534" name="Picture 6" descr="D:\МОЁ ФОТО\Д.С. Сэсэг\Фото проект ЛУК\DSC02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140968"/>
            <a:ext cx="2376264" cy="1782198"/>
          </a:xfrm>
          <a:prstGeom prst="rect">
            <a:avLst/>
          </a:prstGeom>
          <a:noFill/>
        </p:spPr>
      </p:pic>
      <p:pic>
        <p:nvPicPr>
          <p:cNvPr id="22535" name="Picture 7" descr="D:\МОЁ ФОТО\Д.С. Сэсэг\Фото проект ЛУК\DSC025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068960"/>
            <a:ext cx="2280253" cy="1710190"/>
          </a:xfrm>
          <a:prstGeom prst="rect">
            <a:avLst/>
          </a:prstGeom>
          <a:noFill/>
        </p:spPr>
      </p:pic>
      <p:pic>
        <p:nvPicPr>
          <p:cNvPr id="22536" name="Picture 8" descr="D:\МОЁ ФОТО\Д.С. Сэсэг\Фото проект ЛУК\DSC025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797152"/>
            <a:ext cx="2376264" cy="1782198"/>
          </a:xfrm>
          <a:prstGeom prst="rect">
            <a:avLst/>
          </a:prstGeom>
          <a:noFill/>
        </p:spPr>
      </p:pic>
      <p:pic>
        <p:nvPicPr>
          <p:cNvPr id="22537" name="Picture 9" descr="D:\МОЁ ФОТО\Д.С. Сэсэг\Фото проект ЛУК\DSC025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789040"/>
            <a:ext cx="2352261" cy="1764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Сажаем  лук семенами</a:t>
            </a:r>
            <a:endParaRPr lang="ru-RU" dirty="0"/>
          </a:p>
        </p:txBody>
      </p:sp>
      <p:pic>
        <p:nvPicPr>
          <p:cNvPr id="23554" name="Picture 2" descr="D:\МОЁ ФОТО\Д.С. Сэсэг\Фото проект ЛУК\DSC02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21088"/>
            <a:ext cx="3240360" cy="2430270"/>
          </a:xfrm>
          <a:prstGeom prst="rect">
            <a:avLst/>
          </a:prstGeom>
          <a:noFill/>
        </p:spPr>
      </p:pic>
      <p:pic>
        <p:nvPicPr>
          <p:cNvPr id="23555" name="Picture 3" descr="D:\МОЁ ФОТО\Д.С. Сэсэг\Фото проект ЛУК\DSC02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2952328" cy="2214246"/>
          </a:xfrm>
          <a:prstGeom prst="rect">
            <a:avLst/>
          </a:prstGeom>
          <a:noFill/>
        </p:spPr>
      </p:pic>
      <p:pic>
        <p:nvPicPr>
          <p:cNvPr id="23556" name="Picture 4" descr="D:\МОЁ ФОТО\Д.С. Сэсэг\Фото проект ЛУК\DSC02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00808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</a:t>
            </a:r>
            <a:endParaRPr lang="ru-RU" dirty="0"/>
          </a:p>
        </p:txBody>
      </p:sp>
      <p:pic>
        <p:nvPicPr>
          <p:cNvPr id="24579" name="Picture 3" descr="D:\МОЁ ФОТО\Д.С. Сэсэг\Фото проект ЛУК\DSC02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827669" cy="2120752"/>
          </a:xfrm>
          <a:prstGeom prst="rect">
            <a:avLst/>
          </a:prstGeom>
          <a:noFill/>
        </p:spPr>
      </p:pic>
      <p:pic>
        <p:nvPicPr>
          <p:cNvPr id="24580" name="Picture 4" descr="D:\МОЁ ФОТО\Д.С. Сэсэг\Фото проект ЛУК\DSC02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2827669" cy="2120752"/>
          </a:xfrm>
          <a:prstGeom prst="rect">
            <a:avLst/>
          </a:prstGeom>
          <a:noFill/>
        </p:spPr>
      </p:pic>
      <p:pic>
        <p:nvPicPr>
          <p:cNvPr id="24581" name="Picture 5" descr="D:\МОЁ ФОТО\Д.С. Сэсэг\Фото проект ЛУК\DSC02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2827669" cy="2120752"/>
          </a:xfrm>
          <a:prstGeom prst="rect">
            <a:avLst/>
          </a:prstGeom>
          <a:noFill/>
        </p:spPr>
      </p:pic>
      <p:pic>
        <p:nvPicPr>
          <p:cNvPr id="24582" name="Picture 6" descr="D:\МОЁ ФОТО\Д.С. Сэсэг\Фото проект ЛУК\DSC025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09120"/>
            <a:ext cx="2827669" cy="2120752"/>
          </a:xfrm>
          <a:prstGeom prst="rect">
            <a:avLst/>
          </a:prstGeom>
          <a:noFill/>
        </p:spPr>
      </p:pic>
      <p:pic>
        <p:nvPicPr>
          <p:cNvPr id="8" name="Picture 2" descr="D:\МОЁ ФОТО\Д.С. Сэсэг\Фото проект ЛУК\DSC025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284984"/>
            <a:ext cx="2827669" cy="2120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ожидании обеда</a:t>
            </a:r>
            <a:endParaRPr lang="ru-RU" dirty="0"/>
          </a:p>
        </p:txBody>
      </p:sp>
      <p:pic>
        <p:nvPicPr>
          <p:cNvPr id="25602" name="Picture 2" descr="D:\МОЁ ФОТО\Д.С. Сэсэг\Фото проект ЛУК\DSC02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4363840" cy="3272880"/>
          </a:xfrm>
          <a:prstGeom prst="rect">
            <a:avLst/>
          </a:prstGeom>
          <a:noFill/>
        </p:spPr>
      </p:pic>
      <p:pic>
        <p:nvPicPr>
          <p:cNvPr id="25603" name="Picture 3" descr="D:\МОЁ ФОТО\Д.С. Сэсэг\Фото проект ЛУК\DSC02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168352" cy="2376264"/>
          </a:xfrm>
          <a:prstGeom prst="rect">
            <a:avLst/>
          </a:prstGeom>
          <a:noFill/>
        </p:spPr>
      </p:pic>
      <p:pic>
        <p:nvPicPr>
          <p:cNvPr id="25604" name="Picture 4" descr="D:\МОЁ ФОТО\Д.С. Сэсэг\Фото проект ЛУК\DSC02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Собираем </a:t>
            </a:r>
            <a:r>
              <a:rPr lang="ru-RU" dirty="0" err="1" smtClean="0"/>
              <a:t>пазлы</a:t>
            </a:r>
            <a:endParaRPr lang="ru-RU" dirty="0"/>
          </a:p>
        </p:txBody>
      </p:sp>
      <p:pic>
        <p:nvPicPr>
          <p:cNvPr id="26626" name="Picture 2" descr="D:\МОЁ ФОТО\Д.С. Сэсэг\Фото проект ЛУК\DSC0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844824"/>
            <a:ext cx="2808312" cy="2106234"/>
          </a:xfrm>
          <a:prstGeom prst="rect">
            <a:avLst/>
          </a:prstGeom>
          <a:noFill/>
        </p:spPr>
      </p:pic>
      <p:pic>
        <p:nvPicPr>
          <p:cNvPr id="26627" name="Picture 3" descr="D:\МОЁ ФОТО\Д.С. Сэсэг\Фото проект ЛУК\DSC02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77072"/>
            <a:ext cx="2808312" cy="2106234"/>
          </a:xfrm>
          <a:prstGeom prst="rect">
            <a:avLst/>
          </a:prstGeom>
          <a:noFill/>
        </p:spPr>
      </p:pic>
      <p:pic>
        <p:nvPicPr>
          <p:cNvPr id="26628" name="Picture 4" descr="D:\МОЁ ФОТО\Д.С. Сэсэг\Фото проект ЛУК\DSC02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77072"/>
            <a:ext cx="2808312" cy="2106234"/>
          </a:xfrm>
          <a:prstGeom prst="rect">
            <a:avLst/>
          </a:prstGeom>
          <a:noFill/>
        </p:spPr>
      </p:pic>
      <p:pic>
        <p:nvPicPr>
          <p:cNvPr id="26629" name="Picture 5" descr="D:\МОЁ ФОТО\Д.С. Сэсэг\Фото проект ЛУК\DSC02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772816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</a:t>
            </a:r>
            <a:endParaRPr lang="ru-RU" dirty="0"/>
          </a:p>
        </p:txBody>
      </p:sp>
      <p:pic>
        <p:nvPicPr>
          <p:cNvPr id="27650" name="Picture 2" descr="D:\МОЁ ФОТО\Д.С. Сэсэг\Фото проект ЛУК\DSC02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96952"/>
            <a:ext cx="2491632" cy="1868724"/>
          </a:xfrm>
          <a:prstGeom prst="rect">
            <a:avLst/>
          </a:prstGeom>
          <a:noFill/>
        </p:spPr>
      </p:pic>
      <p:pic>
        <p:nvPicPr>
          <p:cNvPr id="27651" name="Picture 3" descr="D:\МОЁ ФОТО\Д.С. Сэсэг\Фото проект ЛУК\DSC02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2491632" cy="1868724"/>
          </a:xfrm>
          <a:prstGeom prst="rect">
            <a:avLst/>
          </a:prstGeom>
          <a:noFill/>
        </p:spPr>
      </p:pic>
      <p:pic>
        <p:nvPicPr>
          <p:cNvPr id="27652" name="Picture 4" descr="D:\МОЁ ФОТО\Д.С. Сэсэг\Фото проект ЛУК\DSC02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40768"/>
            <a:ext cx="2491632" cy="1868724"/>
          </a:xfrm>
          <a:prstGeom prst="rect">
            <a:avLst/>
          </a:prstGeom>
          <a:noFill/>
        </p:spPr>
      </p:pic>
      <p:pic>
        <p:nvPicPr>
          <p:cNvPr id="27653" name="Picture 5" descr="D:\МОЁ ФОТО\Д.С. Сэсэг\Фото проект ЛУК\DSC02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068960"/>
            <a:ext cx="2491632" cy="1868724"/>
          </a:xfrm>
          <a:prstGeom prst="rect">
            <a:avLst/>
          </a:prstGeom>
          <a:noFill/>
        </p:spPr>
      </p:pic>
      <p:pic>
        <p:nvPicPr>
          <p:cNvPr id="27655" name="Picture 7" descr="D:\МОЁ ФОТО\Д.С. Сэсэг\Фото проект ЛУК\DSC026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797152"/>
            <a:ext cx="2491632" cy="1868724"/>
          </a:xfrm>
          <a:prstGeom prst="rect">
            <a:avLst/>
          </a:prstGeom>
          <a:noFill/>
        </p:spPr>
      </p:pic>
      <p:pic>
        <p:nvPicPr>
          <p:cNvPr id="27656" name="Picture 8" descr="D:\МОЁ ФОТО\Д.С. Сэсэг\Фото проект ЛУК\DSC026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140968"/>
            <a:ext cx="2491632" cy="1868724"/>
          </a:xfrm>
          <a:prstGeom prst="rect">
            <a:avLst/>
          </a:prstGeom>
          <a:noFill/>
        </p:spPr>
      </p:pic>
      <p:pic>
        <p:nvPicPr>
          <p:cNvPr id="27657" name="Picture 9" descr="D:\МОЁ ФОТО\Д.С. Сэсэг\Фото проект ЛУК\DSC026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4797152"/>
            <a:ext cx="2491632" cy="1868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</a:t>
            </a:r>
            <a:endParaRPr lang="ru-RU" dirty="0"/>
          </a:p>
        </p:txBody>
      </p:sp>
      <p:pic>
        <p:nvPicPr>
          <p:cNvPr id="28696" name="Picture 24" descr="D:\МОЁ ФОТО\Д.С. Сэсэг\Фото проект ЛУК\DSC02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56992"/>
            <a:ext cx="1963573" cy="1472680"/>
          </a:xfrm>
          <a:prstGeom prst="rect">
            <a:avLst/>
          </a:prstGeom>
          <a:noFill/>
        </p:spPr>
      </p:pic>
      <p:pic>
        <p:nvPicPr>
          <p:cNvPr id="28697" name="Picture 25" descr="D:\МОЁ ФОТО\Д.С. Сэсэг\Фото проект ЛУК\DSC02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1963573" cy="1472680"/>
          </a:xfrm>
          <a:prstGeom prst="rect">
            <a:avLst/>
          </a:prstGeom>
          <a:noFill/>
        </p:spPr>
      </p:pic>
      <p:pic>
        <p:nvPicPr>
          <p:cNvPr id="28698" name="Picture 26" descr="D:\МОЁ ФОТО\Д.С. Сэсэг\Фото проект ЛУК\DSC02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085184"/>
            <a:ext cx="1963573" cy="1472680"/>
          </a:xfrm>
          <a:prstGeom prst="rect">
            <a:avLst/>
          </a:prstGeom>
          <a:noFill/>
        </p:spPr>
      </p:pic>
      <p:pic>
        <p:nvPicPr>
          <p:cNvPr id="28699" name="Picture 27" descr="D:\МОЁ ФОТО\Д.С. Сэсэг\Фото проект ЛУК\DSC02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229200"/>
            <a:ext cx="1963573" cy="1472680"/>
          </a:xfrm>
          <a:prstGeom prst="rect">
            <a:avLst/>
          </a:prstGeom>
          <a:noFill/>
        </p:spPr>
      </p:pic>
      <p:pic>
        <p:nvPicPr>
          <p:cNvPr id="28700" name="Picture 28" descr="D:\МОЁ ФОТО\Д.С. Сэсэг\Фото проект ЛУК\DSC026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17032"/>
            <a:ext cx="1963573" cy="1472680"/>
          </a:xfrm>
          <a:prstGeom prst="rect">
            <a:avLst/>
          </a:prstGeom>
          <a:noFill/>
        </p:spPr>
      </p:pic>
      <p:pic>
        <p:nvPicPr>
          <p:cNvPr id="28701" name="Picture 29" descr="D:\МОЁ ФОТО\Д.С. Сэсэг\Фото проект ЛУК\DSC026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5229200"/>
            <a:ext cx="1963573" cy="1472680"/>
          </a:xfrm>
          <a:prstGeom prst="rect">
            <a:avLst/>
          </a:prstGeom>
          <a:noFill/>
        </p:spPr>
      </p:pic>
      <p:pic>
        <p:nvPicPr>
          <p:cNvPr id="28702" name="Picture 30" descr="D:\МОЁ ФОТО\Д.С. Сэсэг\Фото проект ЛУК\DSC027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48680"/>
            <a:ext cx="1963573" cy="1472680"/>
          </a:xfrm>
          <a:prstGeom prst="rect">
            <a:avLst/>
          </a:prstGeom>
          <a:noFill/>
        </p:spPr>
      </p:pic>
      <p:pic>
        <p:nvPicPr>
          <p:cNvPr id="28703" name="Picture 31" descr="D:\МОЁ ФОТО\Д.С. Сэсэг\Фото проект ЛУК\DSC027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3789040"/>
            <a:ext cx="1963573" cy="1472680"/>
          </a:xfrm>
          <a:prstGeom prst="rect">
            <a:avLst/>
          </a:prstGeom>
          <a:noFill/>
        </p:spPr>
      </p:pic>
      <p:pic>
        <p:nvPicPr>
          <p:cNvPr id="28704" name="Picture 32" descr="D:\МОЁ ФОТО\Д.С. Сэсэг\Фото проект ЛУК\DSC027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1484784"/>
            <a:ext cx="1963573" cy="1472680"/>
          </a:xfrm>
          <a:prstGeom prst="rect">
            <a:avLst/>
          </a:prstGeom>
          <a:noFill/>
        </p:spPr>
      </p:pic>
      <p:pic>
        <p:nvPicPr>
          <p:cNvPr id="28705" name="Picture 33" descr="D:\МОЁ ФОТО\Д.С. Сэсэг\Фото проект ЛУК\DSC0270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2204864"/>
            <a:ext cx="1963573" cy="1472680"/>
          </a:xfrm>
          <a:prstGeom prst="rect">
            <a:avLst/>
          </a:prstGeom>
          <a:noFill/>
        </p:spPr>
      </p:pic>
      <p:pic>
        <p:nvPicPr>
          <p:cNvPr id="28706" name="Picture 34" descr="D:\МОЁ ФОТО\Д.С. Сэсэг\Фото проект ЛУК\DSC027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2204864"/>
            <a:ext cx="1963573" cy="1472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Вкусный луковый пирог</a:t>
            </a:r>
            <a:endParaRPr lang="ru-RU" dirty="0"/>
          </a:p>
        </p:txBody>
      </p:sp>
      <p:pic>
        <p:nvPicPr>
          <p:cNvPr id="29698" name="Picture 2" descr="D:\МОЁ ФОТО\Д.С. Сэсэг\Фото проект ЛУК\DSC02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981" y="2924944"/>
            <a:ext cx="4488499" cy="3366374"/>
          </a:xfrm>
          <a:prstGeom prst="rect">
            <a:avLst/>
          </a:prstGeom>
          <a:noFill/>
        </p:spPr>
      </p:pic>
      <p:pic>
        <p:nvPicPr>
          <p:cNvPr id="29710" name="Picture 14" descr="D:\МОЁ ФОТО\Д.С. Сэсэг\Фото проект ЛУК\DSC02716.JPG"/>
          <p:cNvPicPr>
            <a:picLocks noChangeAspect="1" noChangeArrowheads="1"/>
          </p:cNvPicPr>
          <p:nvPr/>
        </p:nvPicPr>
        <p:blipFill>
          <a:blip r:embed="rId3" cstate="print"/>
          <a:srcRect l="11321" r="5660" b="6918"/>
          <a:stretch>
            <a:fillRect/>
          </a:stretch>
        </p:blipFill>
        <p:spPr bwMode="auto">
          <a:xfrm>
            <a:off x="467544" y="1484784"/>
            <a:ext cx="3960440" cy="3330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Карта проекта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	По предметной области - здоровье – сберегающий.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	По характеру предметной области – исследовательский.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	Продолжительность проекта - среднесрочный.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	Участники проекта – дети, воспитатель,  родители.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	По составу – подгрупповой для детей 3-4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конце мероприятия</a:t>
            </a:r>
            <a:endParaRPr lang="ru-RU" dirty="0"/>
          </a:p>
        </p:txBody>
      </p:sp>
      <p:pic>
        <p:nvPicPr>
          <p:cNvPr id="30722" name="Picture 2" descr="D:\МОЁ ФОТО\Д.С. Сэсэг\Фото проект ЛУК\DSC027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79512" y="1484784"/>
            <a:ext cx="4896544" cy="3672408"/>
          </a:xfrm>
          <a:prstGeom prst="rect">
            <a:avLst/>
          </a:prstGeom>
          <a:noFill/>
        </p:spPr>
      </p:pic>
      <p:pic>
        <p:nvPicPr>
          <p:cNvPr id="30723" name="Picture 3" descr="D:\МОЁ ФОТО\Д.С. Сэсэг\Фото проект ЛУК\DSC02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3645024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детских работ</a:t>
            </a:r>
            <a:endParaRPr lang="ru-RU" dirty="0"/>
          </a:p>
        </p:txBody>
      </p:sp>
      <p:pic>
        <p:nvPicPr>
          <p:cNvPr id="31746" name="Picture 2" descr="D:\МОЁ ФОТО\Д.С. Сэсэг\Фото проект ЛУК\DSC02740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716016" y="3140968"/>
            <a:ext cx="4032448" cy="3024336"/>
          </a:xfrm>
          <a:prstGeom prst="rect">
            <a:avLst/>
          </a:prstGeom>
          <a:noFill/>
        </p:spPr>
      </p:pic>
      <p:pic>
        <p:nvPicPr>
          <p:cNvPr id="31747" name="Picture 3" descr="D:\МОЁ ФОТО\Д.С. Сэсэг\Фото проект ЛУК\DSC02736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539552" y="155679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Огород на подоконнике</a:t>
            </a:r>
            <a:endParaRPr lang="ru-RU" dirty="0"/>
          </a:p>
        </p:txBody>
      </p:sp>
      <p:pic>
        <p:nvPicPr>
          <p:cNvPr id="32770" name="Picture 2" descr="D:\МОЁ ФОТО\Д.С. Сэсэг\Фото проект ЛУК\DSC02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812112" cy="5109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>«Огород на подоконнике дома»</a:t>
            </a:r>
            <a:endParaRPr lang="ru-RU" dirty="0"/>
          </a:p>
        </p:txBody>
      </p:sp>
      <p:pic>
        <p:nvPicPr>
          <p:cNvPr id="35842" name="Picture 2" descr="D:\МОЁ ФОТО\Д.С. Сэсэг\Фото проект ЛУК\Булат Лук\CIMG0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240360" cy="2430270"/>
          </a:xfrm>
          <a:prstGeom prst="rect">
            <a:avLst/>
          </a:prstGeom>
          <a:noFill/>
        </p:spPr>
      </p:pic>
      <p:pic>
        <p:nvPicPr>
          <p:cNvPr id="35843" name="Picture 3" descr="D:\МОЁ ФОТО\Д.С. Сэсэг\Фото проект ЛУК\Булат Лук\CIMG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428099" cy="2571074"/>
          </a:xfrm>
          <a:prstGeom prst="rect">
            <a:avLst/>
          </a:prstGeom>
          <a:noFill/>
        </p:spPr>
      </p:pic>
      <p:pic>
        <p:nvPicPr>
          <p:cNvPr id="35844" name="Picture 4" descr="D:\МОЁ ФОТО\Д.С. Сэсэг\Фото проект ЛУК\Булат Лук\CIMG0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3240360" cy="2430270"/>
          </a:xfrm>
          <a:prstGeom prst="rect">
            <a:avLst/>
          </a:prstGeom>
          <a:noFill/>
        </p:spPr>
      </p:pic>
      <p:pic>
        <p:nvPicPr>
          <p:cNvPr id="35845" name="Picture 5" descr="D:\МОЁ ФОТО\Д.С. Сэсэг\Фото проект ЛУК\Булат Лук\CIMG0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9" y="4145868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наблюдения</a:t>
            </a:r>
            <a:endParaRPr lang="ru-RU" dirty="0"/>
          </a:p>
        </p:txBody>
      </p:sp>
      <p:pic>
        <p:nvPicPr>
          <p:cNvPr id="33794" name="Picture 2" descr="D:\МОЁ ФОТО\Д.С. Сэсэг\Фото проект ЛУК\DSC02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3600400" cy="2700300"/>
          </a:xfrm>
          <a:prstGeom prst="rect">
            <a:avLst/>
          </a:prstGeom>
          <a:noFill/>
        </p:spPr>
      </p:pic>
      <p:pic>
        <p:nvPicPr>
          <p:cNvPr id="33795" name="Picture 3" descr="D:\МОЁ ФОТО\Д.С. Сэсэг\Фото проект ЛУК\DSC0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1340768"/>
            <a:ext cx="3480387" cy="2610290"/>
          </a:xfrm>
          <a:prstGeom prst="rect">
            <a:avLst/>
          </a:prstGeom>
          <a:noFill/>
        </p:spPr>
      </p:pic>
      <p:pic>
        <p:nvPicPr>
          <p:cNvPr id="33796" name="Picture 4" descr="D:\МОЁ ФОТО\Д.С. Сэсэг\Фото проект ЛУК\DSC02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3528392" cy="2646294"/>
          </a:xfrm>
          <a:prstGeom prst="rect">
            <a:avLst/>
          </a:prstGeom>
          <a:noFill/>
        </p:spPr>
      </p:pic>
      <p:pic>
        <p:nvPicPr>
          <p:cNvPr id="33799" name="Picture 7" descr="D:\МОЁ ФОТО\Д.С. Сэсэг\Фото проект ЛУК\DSC027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340768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витаминный урожай!</a:t>
            </a:r>
            <a:endParaRPr lang="ru-RU" dirty="0"/>
          </a:p>
        </p:txBody>
      </p:sp>
      <p:pic>
        <p:nvPicPr>
          <p:cNvPr id="34818" name="Picture 2" descr="D:\МОЁ ФОТО\Д.С. Сэсэг\Фото проект ЛУК\DSC02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368485" cy="3276364"/>
          </a:xfrm>
          <a:prstGeom prst="rect">
            <a:avLst/>
          </a:prstGeom>
          <a:noFill/>
        </p:spPr>
      </p:pic>
      <p:pic>
        <p:nvPicPr>
          <p:cNvPr id="34819" name="Picture 3" descr="D:\МОЁ ФОТО\Д.С. Сэсэг\Фото проект ЛУК\DSC02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908876">
            <a:off x="594450" y="1834876"/>
            <a:ext cx="7176507" cy="203409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8000" dirty="0">
              <a:solidFill>
                <a:srgbClr val="FFFF00"/>
              </a:solidFill>
            </a:endParaRPr>
          </a:p>
        </p:txBody>
      </p:sp>
      <p:pic>
        <p:nvPicPr>
          <p:cNvPr id="36866" name="Picture 2" descr="http://im0-tub-ru.yandex.net/i?id=911700857-57-72&amp;n=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61048"/>
            <a:ext cx="2328193" cy="1737457"/>
          </a:xfrm>
          <a:prstGeom prst="rect">
            <a:avLst/>
          </a:prstGeom>
          <a:noFill/>
        </p:spPr>
      </p:pic>
      <p:pic>
        <p:nvPicPr>
          <p:cNvPr id="36868" name="Picture 4" descr="http://im2-tub-ru.yandex.net/i?id=309877404-52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1512168" cy="1922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Актуальность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85313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</a:t>
            </a:r>
            <a:r>
              <a:rPr lang="ru-RU" sz="2000" b="1" dirty="0" smtClean="0">
                <a:solidFill>
                  <a:schemeClr val="bg1"/>
                </a:solidFill>
              </a:rPr>
              <a:t>Ребенку-дошкольнику </a:t>
            </a:r>
            <a:r>
              <a:rPr lang="ru-RU" sz="2000" b="1" dirty="0" smtClean="0">
                <a:solidFill>
                  <a:schemeClr val="bg1"/>
                </a:solidFill>
              </a:rPr>
              <a:t>по природе присуща ориентация на познание окружающего мира и экспериментирование с объектами и явлениями реальности. Уже в младшем дошкольном возрасте познавая окружающий мир, он стремиться не только, рассмотреть предмет, но и потрогать его руками, постучать по нему. В обыденной  жизни  дети часто сами экспериментируют  с  различными  в  веществами,  стремясь узнать что-то новое. Проект  «Лук от семи недуг»  специально организуемый  развивает познавательную активность детей в процессе экспериментирования, узнать  какими способами можно его вырастить, знакомит со свойствами  и о  пользе лук. Формирует начальные предпосылки исследовательской деятельности. Опыты сопровождаются  проговариванием и выдвижением  множества догадок, попытками предугадать ожидаемые результаты.  Это положительно сказывается на развитии речи, умении делать выводы.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Проблема</a:t>
            </a:r>
            <a:r>
              <a:rPr lang="ru-RU" sz="5400" dirty="0" smtClean="0">
                <a:solidFill>
                  <a:srgbClr val="FFFF00"/>
                </a:solidFill>
              </a:rPr>
              <a:t>: 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348880"/>
            <a:ext cx="7200800" cy="139675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самом ли деле лук лечат от всех недуг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284984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kumimoji="0" lang="ru-RU" sz="5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Цель: </a:t>
            </a:r>
            <a:endParaRPr kumimoji="0" lang="ru-RU" sz="54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11560" y="4077072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Дать детям элементарные представления  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пользе лука</a:t>
            </a:r>
          </a:p>
        </p:txBody>
      </p:sp>
      <p:pic>
        <p:nvPicPr>
          <p:cNvPr id="6" name="Содержимое 3" descr="C:\Users\пк\Downloads\Лук.jpg"/>
          <p:cNvPicPr>
            <a:picLocks/>
          </p:cNvPicPr>
          <p:nvPr/>
        </p:nvPicPr>
        <p:blipFill>
          <a:blip r:embed="rId2" cstate="print">
            <a:lum bright="-20000" contrast="1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54620" cy="185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Задачи</a:t>
            </a:r>
            <a:r>
              <a:rPr lang="ru-RU" sz="5400" dirty="0" smtClean="0">
                <a:solidFill>
                  <a:srgbClr val="FFFF00"/>
                </a:solidFill>
              </a:rPr>
              <a:t>: 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853136"/>
          </a:xfrm>
        </p:spPr>
        <p:txBody>
          <a:bodyPr/>
          <a:lstStyle/>
          <a:p>
            <a:pPr marL="879475" indent="-742950">
              <a:buFont typeface="+mj-lt"/>
              <a:buAutoNum type="arabicPeriod"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Формировать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представления о луке и как выращивать лук.</a:t>
            </a:r>
          </a:p>
          <a:p>
            <a:pPr marL="879475" indent="-742950">
              <a:buFont typeface="+mj-lt"/>
              <a:buAutoNum type="arabicPeriod"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Развивать любознательность.</a:t>
            </a:r>
          </a:p>
          <a:p>
            <a:pPr marL="879475" indent="-742950">
              <a:buFont typeface="+mj-lt"/>
              <a:buAutoNum type="arabicPeriod"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Расширить знания о полезных свойствах лука.</a:t>
            </a:r>
          </a:p>
          <a:p>
            <a:pPr marL="879475" indent="-742950">
              <a:buFont typeface="+mj-lt"/>
              <a:buAutoNum type="arabicPeriod"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Привлечь   родителей. </a:t>
            </a:r>
          </a:p>
          <a:p>
            <a:pPr marL="879475" indent="-742950">
              <a:buFont typeface="+mj-lt"/>
              <a:buAutoNum type="arabicPeriod"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Формы, методы и приемы работы</a:t>
            </a:r>
          </a:p>
          <a:p>
            <a:pPr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Формы, методы и приемы </a:t>
            </a:r>
            <a:r>
              <a:rPr lang="ru-RU" sz="4000" dirty="0" smtClean="0">
                <a:solidFill>
                  <a:srgbClr val="FFFF00"/>
                </a:solidFill>
              </a:rPr>
              <a:t>работы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5112568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Наблюдения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Чтение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обсуждений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стихотворений.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Опыт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элементарное экспериментирование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Рассматривание иллюстраций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Валеологическая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беседа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Отгадывание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загадо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Рисование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лепка и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аппликация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Дидактические игры 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Содержание  реализации </a:t>
            </a:r>
            <a:r>
              <a:rPr lang="ru-RU" dirty="0" smtClean="0">
                <a:solidFill>
                  <a:srgbClr val="FFFF00"/>
                </a:solidFill>
              </a:rPr>
              <a:t>проекта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431036"/>
          <a:ext cx="7632848" cy="4806277"/>
        </p:xfrm>
        <a:graphic>
          <a:graphicData uri="http://schemas.openxmlformats.org/drawingml/2006/table">
            <a:tbl>
              <a:tblPr/>
              <a:tblGrid>
                <a:gridCol w="2522676"/>
                <a:gridCol w="5110172"/>
              </a:tblGrid>
              <a:tr h="25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Формы работы  с детьми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 работы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Занятие познавательного цикла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Беседа  «Лук от семи недуг»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Занятие «Луковица»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Продуктивная деятельность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Аппликация  с элементами рисования «Барин весь в заплатках»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 «Лучок на грядке»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Дидактическая игра собери пазлы «Овощи»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Ароматерапия в группе (лукотерапия).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Опытно-экспериментальная работа «Посадка лука»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Чтение художественной литературы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Заучивание стихотворения  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Отгадывание загадок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Рассматривание альбомов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Другие формы деятельности.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Оформление альбомов (стихи, загадки, народные и кулинарные рецепты)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Развлечение «Где же лук?»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Оформление родительского уголка «Лук от семи недуг»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Презентация проекта</a:t>
                      </a:r>
                      <a:endParaRPr lang="ru-RU" sz="11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Результативность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8525"/>
          </a:xfrm>
        </p:spPr>
        <p:txBody>
          <a:bodyPr/>
          <a:lstStyle/>
          <a:p>
            <a:pPr marL="650875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Дети узнают о полезных свойствах лука.</a:t>
            </a:r>
          </a:p>
          <a:p>
            <a:pPr marL="650875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Дети узнают, как выращивать лук.</a:t>
            </a:r>
          </a:p>
          <a:p>
            <a:pPr marL="650875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Дети выполняют творческие работы.</a:t>
            </a:r>
          </a:p>
          <a:p>
            <a:pPr marL="650875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Выставки детских работ и поделок.</a:t>
            </a:r>
          </a:p>
          <a:p>
            <a:pPr marL="650875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Родители оказывают помощь при подборе необходимого материала для реализации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проекта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занятий</a:t>
            </a:r>
            <a:endParaRPr lang="ru-RU" dirty="0"/>
          </a:p>
        </p:txBody>
      </p:sp>
      <p:pic>
        <p:nvPicPr>
          <p:cNvPr id="20484" name="Picture 4" descr="D:\МОЁ ФОТО\Д.С. Сэсэг\Фото проект ЛУК\DSC02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848546" cy="2886410"/>
          </a:xfrm>
          <a:prstGeom prst="rect">
            <a:avLst/>
          </a:prstGeom>
          <a:noFill/>
        </p:spPr>
      </p:pic>
      <p:pic>
        <p:nvPicPr>
          <p:cNvPr id="20485" name="Picture 5" descr="D:\МОЁ ФОТО\Д.С. Сэсэг\Фото проект ЛУК\DSC02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744416" cy="2808312"/>
          </a:xfrm>
          <a:prstGeom prst="rect">
            <a:avLst/>
          </a:prstGeom>
          <a:noFill/>
        </p:spPr>
      </p:pic>
      <p:pic>
        <p:nvPicPr>
          <p:cNvPr id="20486" name="Picture 6" descr="D:\МОЁ ФОТО\Д.С. Сэсэг\Фото проект ЛУК\DSC02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9309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A9DB66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423</Words>
  <Application>Microsoft Office PowerPoint</Application>
  <PresentationFormat>Экран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проект «Лук от семи недуг»</vt:lpstr>
      <vt:lpstr>Карта проекта</vt:lpstr>
      <vt:lpstr>Актуальность</vt:lpstr>
      <vt:lpstr>Проблема: </vt:lpstr>
      <vt:lpstr>Задачи: </vt:lpstr>
      <vt:lpstr>Формы, методы и приемы работы</vt:lpstr>
      <vt:lpstr> Содержание  реализации проекта</vt:lpstr>
      <vt:lpstr>Результативность</vt:lpstr>
      <vt:lpstr>Начало занятий</vt:lpstr>
      <vt:lpstr>Делаем аппликации</vt:lpstr>
      <vt:lpstr>Аппликации готовы</vt:lpstr>
      <vt:lpstr>Сажаем лук сеянкой (репкой)</vt:lpstr>
      <vt:lpstr>Сажаем  лук семенами</vt:lpstr>
      <vt:lpstr>Лепка </vt:lpstr>
      <vt:lpstr>В ожидании обеда</vt:lpstr>
      <vt:lpstr>Собираем пазлы</vt:lpstr>
      <vt:lpstr>Эстафета</vt:lpstr>
      <vt:lpstr>Играем</vt:lpstr>
      <vt:lpstr>Вкусный луковый пирог</vt:lpstr>
      <vt:lpstr>В конце мероприятия</vt:lpstr>
      <vt:lpstr>Выставка детских работ</vt:lpstr>
      <vt:lpstr>Огород на подоконнике</vt:lpstr>
      <vt:lpstr>Домашнее задание «Огород на подоконнике дома»</vt:lpstr>
      <vt:lpstr>Наши наблюдения</vt:lpstr>
      <vt:lpstr>Наш витаминный урожай!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«Лук»</dc:title>
  <dc:creator>DNA7 X86</dc:creator>
  <cp:lastModifiedBy>DNA7 X86</cp:lastModifiedBy>
  <cp:revision>25</cp:revision>
  <dcterms:created xsi:type="dcterms:W3CDTF">2013-02-04T10:51:50Z</dcterms:created>
  <dcterms:modified xsi:type="dcterms:W3CDTF">2013-02-04T13:25:35Z</dcterms:modified>
</cp:coreProperties>
</file>